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257" r:id="rId3"/>
    <p:sldId id="266" r:id="rId4"/>
    <p:sldId id="258" r:id="rId5"/>
    <p:sldId id="263" r:id="rId6"/>
    <p:sldId id="259" r:id="rId7"/>
    <p:sldId id="273" r:id="rId8"/>
    <p:sldId id="260" r:id="rId9"/>
    <p:sldId id="274" r:id="rId10"/>
    <p:sldId id="272" r:id="rId11"/>
    <p:sldId id="271" r:id="rId12"/>
    <p:sldId id="275" r:id="rId13"/>
    <p:sldId id="267" r:id="rId14"/>
    <p:sldId id="268" r:id="rId15"/>
    <p:sldId id="277" r:id="rId16"/>
    <p:sldId id="276" r:id="rId17"/>
    <p:sldId id="269" r:id="rId18"/>
    <p:sldId id="270"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701" autoAdjust="0"/>
    <p:restoredTop sz="85132" autoAdjust="0"/>
  </p:normalViewPr>
  <p:slideViewPr>
    <p:cSldViewPr snapToGrid="0" snapToObjects="1">
      <p:cViewPr>
        <p:scale>
          <a:sx n="100" d="100"/>
          <a:sy n="100" d="100"/>
        </p:scale>
        <p:origin x="-744" y="504"/>
      </p:cViewPr>
      <p:guideLst>
        <p:guide orient="horz" pos="2160"/>
        <p:guide pos="2880"/>
      </p:guideLst>
    </p:cSldViewPr>
  </p:slideViewPr>
  <p:outlineViewPr>
    <p:cViewPr>
      <p:scale>
        <a:sx n="33" d="100"/>
        <a:sy n="33" d="100"/>
      </p:scale>
      <p:origin x="8" y="2752"/>
    </p:cViewPr>
  </p:outlineViewPr>
  <p:notesTextViewPr>
    <p:cViewPr>
      <p:scale>
        <a:sx n="100" d="100"/>
        <a:sy n="100" d="100"/>
      </p:scale>
      <p:origin x="0" y="0"/>
    </p:cViewPr>
  </p:notesTextViewPr>
  <p:sorterViewPr>
    <p:cViewPr>
      <p:scale>
        <a:sx n="98" d="100"/>
        <a:sy n="98"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9BD29E-25EA-5E44-B5F8-DA31CFDD591C}" type="datetimeFigureOut">
              <a:rPr lang="en-US" smtClean="0"/>
              <a:t>13/05/2014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6B249F6-5DA9-3A40-8CBB-CB7BA7A919C4}" type="slidenum">
              <a:rPr lang="en-US" smtClean="0"/>
              <a:t>‹#›</a:t>
            </a:fld>
            <a:endParaRPr lang="en-US"/>
          </a:p>
        </p:txBody>
      </p:sp>
    </p:spTree>
    <p:extLst>
      <p:ext uri="{BB962C8B-B14F-4D97-AF65-F5344CB8AC3E}">
        <p14:creationId xmlns:p14="http://schemas.microsoft.com/office/powerpoint/2010/main" val="23159451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C01393-C970-274B-993A-AA2436A1F517}" type="datetimeFigureOut">
              <a:rPr lang="en-US" smtClean="0"/>
              <a:t>13/05/2014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CFAEAB-203E-C340-A950-3DA4D87C39F3}" type="slidenum">
              <a:rPr lang="en-US" smtClean="0"/>
              <a:t>‹#›</a:t>
            </a:fld>
            <a:endParaRPr lang="en-US"/>
          </a:p>
        </p:txBody>
      </p:sp>
    </p:spTree>
    <p:extLst>
      <p:ext uri="{BB962C8B-B14F-4D97-AF65-F5344CB8AC3E}">
        <p14:creationId xmlns:p14="http://schemas.microsoft.com/office/powerpoint/2010/main" val="354388801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Needs</a:t>
            </a:r>
            <a:r>
              <a:rPr lang="en-US" baseline="0" dirty="0" smtClean="0"/>
              <a:t> Skills Tasmania logo</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1</a:t>
            </a:fld>
            <a:endParaRPr lang="en-US"/>
          </a:p>
        </p:txBody>
      </p:sp>
    </p:spTree>
    <p:extLst>
      <p:ext uri="{BB962C8B-B14F-4D97-AF65-F5344CB8AC3E}">
        <p14:creationId xmlns:p14="http://schemas.microsoft.com/office/powerpoint/2010/main" val="30783721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MC Performance</a:t>
            </a:r>
            <a:r>
              <a:rPr lang="en-US" baseline="0" dirty="0" smtClean="0"/>
              <a:t> Features Grid </a:t>
            </a:r>
            <a:r>
              <a:rPr lang="en-US" baseline="0" dirty="0" err="1" smtClean="0"/>
              <a:t>pp</a:t>
            </a:r>
            <a:r>
              <a:rPr lang="en-US" baseline="0" dirty="0" smtClean="0"/>
              <a:t> 162-3</a:t>
            </a:r>
          </a:p>
          <a:p>
            <a:r>
              <a:rPr lang="en-US" baseline="0" dirty="0" smtClean="0"/>
              <a:t>Blue is tracking movement across performance features within a focus area</a:t>
            </a:r>
          </a:p>
          <a:p>
            <a:r>
              <a:rPr lang="en-US" baseline="0" dirty="0" smtClean="0"/>
              <a:t>Apricot is performing at level 2 in all performance features within the Grammar Focus Area. </a:t>
            </a:r>
            <a:endParaRPr lang="en-US" dirty="0" smtClean="0"/>
          </a:p>
        </p:txBody>
      </p:sp>
      <p:sp>
        <p:nvSpPr>
          <p:cNvPr id="4" name="Slide Number Placeholder 3"/>
          <p:cNvSpPr>
            <a:spLocks noGrp="1"/>
          </p:cNvSpPr>
          <p:nvPr>
            <p:ph type="sldNum" sz="quarter" idx="10"/>
          </p:nvPr>
        </p:nvSpPr>
        <p:spPr/>
        <p:txBody>
          <a:bodyPr/>
          <a:lstStyle/>
          <a:p>
            <a:fld id="{DFCFAEAB-203E-C340-A950-3DA4D87C39F3}" type="slidenum">
              <a:rPr lang="en-US" smtClean="0"/>
              <a:t>10</a:t>
            </a:fld>
            <a:endParaRPr lang="en-US"/>
          </a:p>
        </p:txBody>
      </p:sp>
    </p:spTree>
    <p:extLst>
      <p:ext uri="{BB962C8B-B14F-4D97-AF65-F5344CB8AC3E}">
        <p14:creationId xmlns:p14="http://schemas.microsoft.com/office/powerpoint/2010/main" val="1787505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MC</a:t>
            </a:r>
          </a:p>
          <a:p>
            <a:r>
              <a:rPr lang="en-US" dirty="0" smtClean="0"/>
              <a:t>Writing</a:t>
            </a:r>
            <a:r>
              <a:rPr lang="en-US" baseline="0" dirty="0" smtClean="0"/>
              <a:t> Level 2.</a:t>
            </a:r>
          </a:p>
          <a:p>
            <a:r>
              <a:rPr lang="en-US" baseline="0" dirty="0" smtClean="0"/>
              <a:t>3 Domains of Communication</a:t>
            </a:r>
          </a:p>
          <a:p>
            <a:r>
              <a:rPr lang="en-US" baseline="0" dirty="0" smtClean="0"/>
              <a:t>Apricot = focus on one domain sample activities only</a:t>
            </a:r>
          </a:p>
          <a:p>
            <a:r>
              <a:rPr lang="en-US" baseline="0" dirty="0" smtClean="0"/>
              <a:t>Blue = movement between a number of sample activities across domains within a level. </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11</a:t>
            </a:fld>
            <a:endParaRPr lang="en-US"/>
          </a:p>
        </p:txBody>
      </p:sp>
    </p:spTree>
    <p:extLst>
      <p:ext uri="{BB962C8B-B14F-4D97-AF65-F5344CB8AC3E}">
        <p14:creationId xmlns:p14="http://schemas.microsoft.com/office/powerpoint/2010/main" val="4037705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MC</a:t>
            </a:r>
          </a:p>
          <a:p>
            <a:r>
              <a:rPr lang="en-US" dirty="0" smtClean="0"/>
              <a:t>More measures for learning,</a:t>
            </a:r>
            <a:r>
              <a:rPr lang="en-US" baseline="0" dirty="0" smtClean="0"/>
              <a:t> oral and numeracy core skills due to nature and aims of the program. </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12</a:t>
            </a:fld>
            <a:endParaRPr lang="en-US"/>
          </a:p>
        </p:txBody>
      </p:sp>
    </p:spTree>
    <p:extLst>
      <p:ext uri="{BB962C8B-B14F-4D97-AF65-F5344CB8AC3E}">
        <p14:creationId xmlns:p14="http://schemas.microsoft.com/office/powerpoint/2010/main" val="3040650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MC</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13</a:t>
            </a:fld>
            <a:endParaRPr lang="en-US"/>
          </a:p>
        </p:txBody>
      </p:sp>
    </p:spTree>
    <p:extLst>
      <p:ext uri="{BB962C8B-B14F-4D97-AF65-F5344CB8AC3E}">
        <p14:creationId xmlns:p14="http://schemas.microsoft.com/office/powerpoint/2010/main" val="732550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MC + JD</a:t>
            </a:r>
          </a:p>
          <a:p>
            <a:r>
              <a:rPr lang="en-US" dirty="0" smtClean="0"/>
              <a:t>Brief</a:t>
            </a:r>
            <a:r>
              <a:rPr lang="en-US" baseline="0" dirty="0" smtClean="0"/>
              <a:t> outline of project. ‘Progress: </a:t>
            </a:r>
            <a:r>
              <a:rPr lang="en-AU" sz="1200" kern="1200" dirty="0" smtClean="0">
                <a:solidFill>
                  <a:schemeClr val="tx1"/>
                </a:solidFill>
                <a:effectLst/>
                <a:latin typeface="+mn-lt"/>
                <a:ea typeface="+mn-ea"/>
                <a:cs typeface="+mn-cs"/>
              </a:rPr>
              <a:t>Movement within a focus area and/or a performance variable. Movement within a domain may also occur as result of learning.</a:t>
            </a:r>
            <a:r>
              <a:rPr lang="en-AU" dirty="0" smtClean="0">
                <a:effectLst/>
              </a:rPr>
              <a:t> ‘</a:t>
            </a:r>
          </a:p>
          <a:p>
            <a:r>
              <a:rPr lang="en-AU" baseline="0" dirty="0" smtClean="0">
                <a:effectLst/>
              </a:rPr>
              <a:t>PF: from 3.05 ‘Structure and Cohesion’ Focus Area. </a:t>
            </a:r>
            <a:endParaRPr lang="en-US" baseline="0" dirty="0" smtClean="0"/>
          </a:p>
          <a:p>
            <a:r>
              <a:rPr lang="en-US" baseline="0" dirty="0" smtClean="0"/>
              <a:t>Ask questions</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14</a:t>
            </a:fld>
            <a:endParaRPr lang="en-US"/>
          </a:p>
        </p:txBody>
      </p:sp>
    </p:spTree>
    <p:extLst>
      <p:ext uri="{BB962C8B-B14F-4D97-AF65-F5344CB8AC3E}">
        <p14:creationId xmlns:p14="http://schemas.microsoft.com/office/powerpoint/2010/main" val="42808873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MC</a:t>
            </a:r>
          </a:p>
          <a:p>
            <a:r>
              <a:rPr lang="en-US" dirty="0" smtClean="0"/>
              <a:t>P84 3.05 Main indicator page Illustrates where and what finer grained measures are being used in the Childcare project</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15</a:t>
            </a:fld>
            <a:endParaRPr lang="en-US"/>
          </a:p>
        </p:txBody>
      </p:sp>
    </p:spTree>
    <p:extLst>
      <p:ext uri="{BB962C8B-B14F-4D97-AF65-F5344CB8AC3E}">
        <p14:creationId xmlns:p14="http://schemas.microsoft.com/office/powerpoint/2010/main" val="17737053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MC </a:t>
            </a:r>
            <a:endParaRPr lang="en-US" dirty="0" smtClean="0"/>
          </a:p>
          <a:p>
            <a:r>
              <a:rPr lang="en-US" dirty="0" smtClean="0"/>
              <a:t>Illustrates where and what finer grained measures are being used in the Childcare project</a:t>
            </a:r>
          </a:p>
          <a:p>
            <a:r>
              <a:rPr lang="en-US" dirty="0" smtClean="0"/>
              <a:t>p86 Domains</a:t>
            </a:r>
            <a:r>
              <a:rPr lang="en-US" baseline="0" dirty="0" smtClean="0"/>
              <a:t> Workplace and employment NB Last sample activity for education and training </a:t>
            </a:r>
            <a:r>
              <a:rPr lang="en-US" baseline="0" dirty="0" err="1" smtClean="0"/>
              <a:t>didn</a:t>
            </a:r>
            <a:r>
              <a:rPr lang="fr-FR" baseline="0" dirty="0" smtClean="0"/>
              <a:t>’</a:t>
            </a:r>
            <a:r>
              <a:rPr lang="en-US" baseline="0" dirty="0" smtClean="0"/>
              <a:t>t fit on page. </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16</a:t>
            </a:fld>
            <a:endParaRPr lang="en-US"/>
          </a:p>
        </p:txBody>
      </p:sp>
    </p:spTree>
    <p:extLst>
      <p:ext uri="{BB962C8B-B14F-4D97-AF65-F5344CB8AC3E}">
        <p14:creationId xmlns:p14="http://schemas.microsoft.com/office/powerpoint/2010/main" val="3667499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JD and MC</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17</a:t>
            </a:fld>
            <a:endParaRPr lang="en-US"/>
          </a:p>
        </p:txBody>
      </p:sp>
    </p:spTree>
    <p:extLst>
      <p:ext uri="{BB962C8B-B14F-4D97-AF65-F5344CB8AC3E}">
        <p14:creationId xmlns:p14="http://schemas.microsoft.com/office/powerpoint/2010/main" val="386898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JD</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2</a:t>
            </a:fld>
            <a:endParaRPr lang="en-US"/>
          </a:p>
        </p:txBody>
      </p:sp>
    </p:spTree>
    <p:extLst>
      <p:ext uri="{BB962C8B-B14F-4D97-AF65-F5344CB8AC3E}">
        <p14:creationId xmlns:p14="http://schemas.microsoft.com/office/powerpoint/2010/main" val="934103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JD</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3</a:t>
            </a:fld>
            <a:endParaRPr lang="en-US"/>
          </a:p>
        </p:txBody>
      </p:sp>
    </p:spTree>
    <p:extLst>
      <p:ext uri="{BB962C8B-B14F-4D97-AF65-F5344CB8AC3E}">
        <p14:creationId xmlns:p14="http://schemas.microsoft.com/office/powerpoint/2010/main" val="305475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dirty="0" smtClean="0"/>
              <a:t>JD</a:t>
            </a:r>
            <a:r>
              <a:rPr lang="en-US" baseline="0" dirty="0" smtClean="0"/>
              <a:t> and MC for LINC?</a:t>
            </a:r>
            <a:endParaRPr lang="en-US" dirty="0" smtClean="0"/>
          </a:p>
          <a:p>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4</a:t>
            </a:fld>
            <a:endParaRPr lang="en-US"/>
          </a:p>
        </p:txBody>
      </p:sp>
    </p:spTree>
    <p:extLst>
      <p:ext uri="{BB962C8B-B14F-4D97-AF65-F5344CB8AC3E}">
        <p14:creationId xmlns:p14="http://schemas.microsoft.com/office/powerpoint/2010/main" val="1682044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JD</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5</a:t>
            </a:fld>
            <a:endParaRPr lang="en-US"/>
          </a:p>
        </p:txBody>
      </p:sp>
    </p:spTree>
    <p:extLst>
      <p:ext uri="{BB962C8B-B14F-4D97-AF65-F5344CB8AC3E}">
        <p14:creationId xmlns:p14="http://schemas.microsoft.com/office/powerpoint/2010/main" val="1061231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baseline="0" dirty="0" smtClean="0"/>
              <a:t>JD and MC</a:t>
            </a:r>
          </a:p>
          <a:p>
            <a:endParaRPr lang="en-US" baseline="0" dirty="0" smtClean="0"/>
          </a:p>
          <a:p>
            <a:r>
              <a:rPr lang="en-US" baseline="0" dirty="0" smtClean="0"/>
              <a:t>Assessing Adult Learning Conference proceedings New Zealand Council for Educational Research Rosemary </a:t>
            </a:r>
            <a:r>
              <a:rPr lang="en-US" baseline="0" dirty="0" err="1" smtClean="0"/>
              <a:t>Hipkins</a:t>
            </a:r>
            <a:r>
              <a:rPr lang="en-US" baseline="0" dirty="0" smtClean="0"/>
              <a:t> 2010 </a:t>
            </a:r>
          </a:p>
          <a:p>
            <a:r>
              <a:rPr lang="en-US" baseline="0" dirty="0" smtClean="0"/>
              <a:t>‘Balancing choices and tradeoffs between different assessment purposes’ 19-31</a:t>
            </a:r>
          </a:p>
          <a:p>
            <a:endParaRPr lang="en-US" baseline="0" dirty="0" smtClean="0"/>
          </a:p>
          <a:p>
            <a:r>
              <a:rPr lang="en-US" baseline="0" dirty="0" smtClean="0"/>
              <a:t>Tension between the 3 purposes. 3 needs to be more reliable than valid. 2 needs to be more valid than reliable. </a:t>
            </a:r>
          </a:p>
          <a:p>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6</a:t>
            </a:fld>
            <a:endParaRPr lang="en-US"/>
          </a:p>
        </p:txBody>
      </p:sp>
    </p:spTree>
    <p:extLst>
      <p:ext uri="{BB962C8B-B14F-4D97-AF65-F5344CB8AC3E}">
        <p14:creationId xmlns:p14="http://schemas.microsoft.com/office/powerpoint/2010/main" val="2240430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MC</a:t>
            </a:r>
          </a:p>
          <a:p>
            <a:r>
              <a:rPr lang="en-US" dirty="0" smtClean="0"/>
              <a:t>Mention Pre-level 1 </a:t>
            </a:r>
            <a:r>
              <a:rPr lang="en-US" baseline="0" dirty="0" smtClean="0"/>
              <a:t>for each of the 5 core skills. </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7</a:t>
            </a:fld>
            <a:endParaRPr lang="en-US"/>
          </a:p>
        </p:txBody>
      </p:sp>
    </p:spTree>
    <p:extLst>
      <p:ext uri="{BB962C8B-B14F-4D97-AF65-F5344CB8AC3E}">
        <p14:creationId xmlns:p14="http://schemas.microsoft.com/office/powerpoint/2010/main" val="2888873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MC</a:t>
            </a:r>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8</a:t>
            </a:fld>
            <a:endParaRPr lang="en-US"/>
          </a:p>
        </p:txBody>
      </p:sp>
    </p:spTree>
    <p:extLst>
      <p:ext uri="{BB962C8B-B14F-4D97-AF65-F5344CB8AC3E}">
        <p14:creationId xmlns:p14="http://schemas.microsoft.com/office/powerpoint/2010/main" val="1302917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CFAEAB-203E-C340-A950-3DA4D87C39F3}" type="slidenum">
              <a:rPr lang="en-US" smtClean="0"/>
              <a:t>9</a:t>
            </a:fld>
            <a:endParaRPr lang="en-US"/>
          </a:p>
        </p:txBody>
      </p:sp>
    </p:spTree>
    <p:extLst>
      <p:ext uri="{BB962C8B-B14F-4D97-AF65-F5344CB8AC3E}">
        <p14:creationId xmlns:p14="http://schemas.microsoft.com/office/powerpoint/2010/main" val="955732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F423DE1A-2530-FA4F-AEE6-3004D2CDF7F3}" type="datetime1">
              <a:rPr lang="en-AU" smtClean="0"/>
              <a:t>13/05/2014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8CF6B-05F7-8243-833D-379C099E8142}" type="slidenum">
              <a:rPr lang="en-US" smtClean="0"/>
              <a:t>‹#›</a:t>
            </a:fld>
            <a:endParaRPr lang="en-US"/>
          </a:p>
        </p:txBody>
      </p:sp>
    </p:spTree>
    <p:extLst>
      <p:ext uri="{BB962C8B-B14F-4D97-AF65-F5344CB8AC3E}">
        <p14:creationId xmlns:p14="http://schemas.microsoft.com/office/powerpoint/2010/main" val="463306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31D9A6E7-2FBC-9542-A5D2-7D78C38B865E}" type="datetime1">
              <a:rPr lang="en-AU" smtClean="0"/>
              <a:t>13/05/2014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8CF6B-05F7-8243-833D-379C099E8142}" type="slidenum">
              <a:rPr lang="en-US" smtClean="0"/>
              <a:t>‹#›</a:t>
            </a:fld>
            <a:endParaRPr lang="en-US"/>
          </a:p>
        </p:txBody>
      </p:sp>
    </p:spTree>
    <p:extLst>
      <p:ext uri="{BB962C8B-B14F-4D97-AF65-F5344CB8AC3E}">
        <p14:creationId xmlns:p14="http://schemas.microsoft.com/office/powerpoint/2010/main" val="1398116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3C219EFF-D0BB-2546-94AC-D90C78970825}" type="datetime1">
              <a:rPr lang="en-AU" smtClean="0"/>
              <a:t>13/05/2014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8CF6B-05F7-8243-833D-379C099E8142}" type="slidenum">
              <a:rPr lang="en-US" smtClean="0"/>
              <a:t>‹#›</a:t>
            </a:fld>
            <a:endParaRPr lang="en-US"/>
          </a:p>
        </p:txBody>
      </p:sp>
    </p:spTree>
    <p:extLst>
      <p:ext uri="{BB962C8B-B14F-4D97-AF65-F5344CB8AC3E}">
        <p14:creationId xmlns:p14="http://schemas.microsoft.com/office/powerpoint/2010/main" val="1492227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251B783C-9A9A-9341-9803-FD9D6DF1378F}" type="datetime1">
              <a:rPr lang="en-AU" smtClean="0"/>
              <a:t>13/05/2014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8CF6B-05F7-8243-833D-379C099E8142}" type="slidenum">
              <a:rPr lang="en-US" smtClean="0"/>
              <a:t>‹#›</a:t>
            </a:fld>
            <a:endParaRPr lang="en-US"/>
          </a:p>
        </p:txBody>
      </p:sp>
    </p:spTree>
    <p:extLst>
      <p:ext uri="{BB962C8B-B14F-4D97-AF65-F5344CB8AC3E}">
        <p14:creationId xmlns:p14="http://schemas.microsoft.com/office/powerpoint/2010/main" val="4276029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A8D26FEC-E199-4546-87FB-02AB7A0EAC4F}" type="datetime1">
              <a:rPr lang="en-AU" smtClean="0"/>
              <a:t>13/05/2014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8CF6B-05F7-8243-833D-379C099E8142}" type="slidenum">
              <a:rPr lang="en-US" smtClean="0"/>
              <a:t>‹#›</a:t>
            </a:fld>
            <a:endParaRPr lang="en-US"/>
          </a:p>
        </p:txBody>
      </p:sp>
    </p:spTree>
    <p:extLst>
      <p:ext uri="{BB962C8B-B14F-4D97-AF65-F5344CB8AC3E}">
        <p14:creationId xmlns:p14="http://schemas.microsoft.com/office/powerpoint/2010/main" val="930985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C1AB1092-7647-8841-9DB6-A50033C19BE7}" type="datetime1">
              <a:rPr lang="en-AU" smtClean="0"/>
              <a:t>13/05/2014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98CF6B-05F7-8243-833D-379C099E8142}" type="slidenum">
              <a:rPr lang="en-US" smtClean="0"/>
              <a:t>‹#›</a:t>
            </a:fld>
            <a:endParaRPr lang="en-US"/>
          </a:p>
        </p:txBody>
      </p:sp>
    </p:spTree>
    <p:extLst>
      <p:ext uri="{BB962C8B-B14F-4D97-AF65-F5344CB8AC3E}">
        <p14:creationId xmlns:p14="http://schemas.microsoft.com/office/powerpoint/2010/main" val="491524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FE2BA259-ADC2-4248-8EDF-875625206A49}" type="datetime1">
              <a:rPr lang="en-AU" smtClean="0"/>
              <a:t>13/05/2014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98CF6B-05F7-8243-833D-379C099E8142}" type="slidenum">
              <a:rPr lang="en-US" smtClean="0"/>
              <a:t>‹#›</a:t>
            </a:fld>
            <a:endParaRPr lang="en-US"/>
          </a:p>
        </p:txBody>
      </p:sp>
    </p:spTree>
    <p:extLst>
      <p:ext uri="{BB962C8B-B14F-4D97-AF65-F5344CB8AC3E}">
        <p14:creationId xmlns:p14="http://schemas.microsoft.com/office/powerpoint/2010/main" val="2073959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BD62A519-C584-0144-A88B-BA1956AB834A}" type="datetime1">
              <a:rPr lang="en-AU" smtClean="0"/>
              <a:t>13/05/2014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98CF6B-05F7-8243-833D-379C099E8142}" type="slidenum">
              <a:rPr lang="en-US" smtClean="0"/>
              <a:t>‹#›</a:t>
            </a:fld>
            <a:endParaRPr lang="en-US"/>
          </a:p>
        </p:txBody>
      </p:sp>
    </p:spTree>
    <p:extLst>
      <p:ext uri="{BB962C8B-B14F-4D97-AF65-F5344CB8AC3E}">
        <p14:creationId xmlns:p14="http://schemas.microsoft.com/office/powerpoint/2010/main" val="2286336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90D8E4-F032-3A45-B8C8-14078129A056}" type="datetime1">
              <a:rPr lang="en-AU" smtClean="0"/>
              <a:t>13/05/2014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98CF6B-05F7-8243-833D-379C099E8142}" type="slidenum">
              <a:rPr lang="en-US" smtClean="0"/>
              <a:t>‹#›</a:t>
            </a:fld>
            <a:endParaRPr lang="en-US"/>
          </a:p>
        </p:txBody>
      </p:sp>
    </p:spTree>
    <p:extLst>
      <p:ext uri="{BB962C8B-B14F-4D97-AF65-F5344CB8AC3E}">
        <p14:creationId xmlns:p14="http://schemas.microsoft.com/office/powerpoint/2010/main" val="389459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FF5208D0-0104-DA4F-8326-4C95701338D9}" type="datetime1">
              <a:rPr lang="en-AU" smtClean="0"/>
              <a:t>13/05/2014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98CF6B-05F7-8243-833D-379C099E8142}" type="slidenum">
              <a:rPr lang="en-US" smtClean="0"/>
              <a:t>‹#›</a:t>
            </a:fld>
            <a:endParaRPr lang="en-US"/>
          </a:p>
        </p:txBody>
      </p:sp>
    </p:spTree>
    <p:extLst>
      <p:ext uri="{BB962C8B-B14F-4D97-AF65-F5344CB8AC3E}">
        <p14:creationId xmlns:p14="http://schemas.microsoft.com/office/powerpoint/2010/main" val="2658204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1536B34F-4D22-5C4B-9FB7-E65276412DAE}" type="datetime1">
              <a:rPr lang="en-AU" smtClean="0"/>
              <a:t>13/05/2014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98CF6B-05F7-8243-833D-379C099E8142}" type="slidenum">
              <a:rPr lang="en-US" smtClean="0"/>
              <a:t>‹#›</a:t>
            </a:fld>
            <a:endParaRPr lang="en-US"/>
          </a:p>
        </p:txBody>
      </p:sp>
    </p:spTree>
    <p:extLst>
      <p:ext uri="{BB962C8B-B14F-4D97-AF65-F5344CB8AC3E}">
        <p14:creationId xmlns:p14="http://schemas.microsoft.com/office/powerpoint/2010/main" val="18172909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1AE2ED-C82E-694C-84B6-1F1C76A21DE0}" type="datetime1">
              <a:rPr lang="en-AU" smtClean="0"/>
              <a:t>13/05/2014</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98CF6B-05F7-8243-833D-379C099E8142}" type="slidenum">
              <a:rPr lang="en-US" smtClean="0"/>
              <a:t>‹#›</a:t>
            </a:fld>
            <a:endParaRPr lang="en-US"/>
          </a:p>
        </p:txBody>
      </p:sp>
    </p:spTree>
    <p:extLst>
      <p:ext uri="{BB962C8B-B14F-4D97-AF65-F5344CB8AC3E}">
        <p14:creationId xmlns:p14="http://schemas.microsoft.com/office/powerpoint/2010/main" val="1358834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3.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5.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7.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8.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9.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hyperlink" Target="mailto:michael.christie@education.tas.gov.au.au" TargetMode="External"/><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hyperlink" Target="mailto:jennifer.dunbabin@skills.tas.gov.a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14335"/>
            <a:ext cx="7772400" cy="1470025"/>
          </a:xfrm>
        </p:spPr>
        <p:txBody>
          <a:bodyPr>
            <a:normAutofit/>
          </a:bodyPr>
          <a:lstStyle/>
          <a:p>
            <a:r>
              <a:rPr lang="en-US" dirty="0" smtClean="0"/>
              <a:t>A Finer Grained Assessment Approach for Literacy Learners</a:t>
            </a:r>
            <a:endParaRPr lang="en-US" dirty="0"/>
          </a:p>
        </p:txBody>
      </p:sp>
      <p:sp>
        <p:nvSpPr>
          <p:cNvPr id="3" name="Subtitle 2"/>
          <p:cNvSpPr>
            <a:spLocks noGrp="1"/>
          </p:cNvSpPr>
          <p:nvPr>
            <p:ph type="subTitle" idx="1"/>
          </p:nvPr>
        </p:nvSpPr>
        <p:spPr>
          <a:xfrm>
            <a:off x="1371600" y="2358863"/>
            <a:ext cx="6400800" cy="1752600"/>
          </a:xfrm>
        </p:spPr>
        <p:txBody>
          <a:bodyPr/>
          <a:lstStyle/>
          <a:p>
            <a:r>
              <a:rPr lang="en-US" dirty="0" smtClean="0"/>
              <a:t>Michael Christie LINC Tasmania</a:t>
            </a:r>
          </a:p>
          <a:p>
            <a:r>
              <a:rPr lang="en-US" dirty="0" smtClean="0"/>
              <a:t>Jennifer Dunbabin Skills Tasmania</a:t>
            </a:r>
            <a:endParaRPr lang="en-US" dirty="0"/>
          </a:p>
        </p:txBody>
      </p:sp>
      <p:sp>
        <p:nvSpPr>
          <p:cNvPr id="4" name="Footer Placeholder 3"/>
          <p:cNvSpPr>
            <a:spLocks noGrp="1"/>
          </p:cNvSpPr>
          <p:nvPr>
            <p:ph type="ftr" sz="quarter" idx="11"/>
          </p:nvPr>
        </p:nvSpPr>
        <p:spPr>
          <a:xfrm>
            <a:off x="308948" y="5800449"/>
            <a:ext cx="8149252" cy="921027"/>
          </a:xfrm>
        </p:spPr>
        <p:txBody>
          <a:bodyPr/>
          <a:lstStyle/>
          <a:p>
            <a:endParaRPr lang="en-US" dirty="0"/>
          </a:p>
        </p:txBody>
      </p:sp>
      <p:pic>
        <p:nvPicPr>
          <p:cNvPr id="6" name="Picture 5"/>
          <p:cNvPicPr>
            <a:picLocks noChangeAspect="1"/>
          </p:cNvPicPr>
          <p:nvPr/>
        </p:nvPicPr>
        <p:blipFill>
          <a:blip r:embed="rId3"/>
          <a:stretch>
            <a:fillRect/>
          </a:stretch>
        </p:blipFill>
        <p:spPr>
          <a:xfrm>
            <a:off x="308948" y="5781675"/>
            <a:ext cx="5118100" cy="939800"/>
          </a:xfrm>
          <a:prstGeom prst="rect">
            <a:avLst/>
          </a:prstGeom>
        </p:spPr>
      </p:pic>
      <p:sp>
        <p:nvSpPr>
          <p:cNvPr id="8" name="TextBox 7"/>
          <p:cNvSpPr txBox="1"/>
          <p:nvPr/>
        </p:nvSpPr>
        <p:spPr>
          <a:xfrm>
            <a:off x="1371601" y="4501107"/>
            <a:ext cx="6400800" cy="923330"/>
          </a:xfrm>
          <a:prstGeom prst="rect">
            <a:avLst/>
          </a:prstGeom>
          <a:noFill/>
        </p:spPr>
        <p:txBody>
          <a:bodyPr wrap="square" rtlCol="0">
            <a:spAutoFit/>
          </a:bodyPr>
          <a:lstStyle/>
          <a:p>
            <a:r>
              <a:rPr lang="en-US" b="1" dirty="0" smtClean="0"/>
              <a:t>…and the learning goes on: anytime, anywhere, anyhow, anyone			</a:t>
            </a:r>
            <a:r>
              <a:rPr lang="en-US" b="1" dirty="0"/>
              <a:t>VALBEC Conference </a:t>
            </a:r>
            <a:r>
              <a:rPr lang="en-US" b="1" dirty="0" smtClean="0"/>
              <a:t>	16 May 2014</a:t>
            </a:r>
            <a:endParaRPr lang="en-US" b="1" dirty="0"/>
          </a:p>
          <a:p>
            <a:endParaRPr lang="en-US" b="1" dirty="0"/>
          </a:p>
        </p:txBody>
      </p:sp>
    </p:spTree>
    <p:extLst>
      <p:ext uri="{BB962C8B-B14F-4D97-AF65-F5344CB8AC3E}">
        <p14:creationId xmlns:p14="http://schemas.microsoft.com/office/powerpoint/2010/main" val="255437271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sp>
        <p:nvSpPr>
          <p:cNvPr id="4" name="TextBox 3"/>
          <p:cNvSpPr txBox="1"/>
          <p:nvPr/>
        </p:nvSpPr>
        <p:spPr>
          <a:xfrm>
            <a:off x="566405" y="360383"/>
            <a:ext cx="7088637" cy="707886"/>
          </a:xfrm>
          <a:prstGeom prst="rect">
            <a:avLst/>
          </a:prstGeom>
          <a:noFill/>
        </p:spPr>
        <p:txBody>
          <a:bodyPr wrap="square" rtlCol="0">
            <a:spAutoFit/>
          </a:bodyPr>
          <a:lstStyle/>
          <a:p>
            <a:r>
              <a:rPr lang="en-US" sz="4000" dirty="0" smtClean="0"/>
              <a:t>Australian Core Skills Framework</a:t>
            </a:r>
            <a:endParaRPr lang="en-US" sz="4000" dirty="0"/>
          </a:p>
        </p:txBody>
      </p:sp>
      <p:pic>
        <p:nvPicPr>
          <p:cNvPr id="5" name="Picture 4" descr="Writing tables ai Sheet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6100"/>
            <a:ext cx="9144000" cy="6106015"/>
          </a:xfrm>
          <a:prstGeom prst="rect">
            <a:avLst/>
          </a:prstGeom>
        </p:spPr>
      </p:pic>
    </p:spTree>
    <p:extLst>
      <p:ext uri="{BB962C8B-B14F-4D97-AF65-F5344CB8AC3E}">
        <p14:creationId xmlns:p14="http://schemas.microsoft.com/office/powerpoint/2010/main" val="163739524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sp>
        <p:nvSpPr>
          <p:cNvPr id="6" name="TextBox 5"/>
          <p:cNvSpPr txBox="1"/>
          <p:nvPr/>
        </p:nvSpPr>
        <p:spPr>
          <a:xfrm>
            <a:off x="1704746" y="162012"/>
            <a:ext cx="5654312" cy="1569660"/>
          </a:xfrm>
          <a:prstGeom prst="rect">
            <a:avLst/>
          </a:prstGeom>
          <a:noFill/>
        </p:spPr>
        <p:txBody>
          <a:bodyPr wrap="none" rtlCol="0">
            <a:spAutoFit/>
          </a:bodyPr>
          <a:lstStyle/>
          <a:p>
            <a:pPr algn="ctr"/>
            <a:r>
              <a:rPr lang="en-US" sz="3200" dirty="0" smtClean="0"/>
              <a:t>Australian Core Skills Framework</a:t>
            </a:r>
          </a:p>
          <a:p>
            <a:pPr algn="ctr"/>
            <a:r>
              <a:rPr lang="en-US" sz="3200" dirty="0" smtClean="0"/>
              <a:t>Domains of Communication</a:t>
            </a:r>
          </a:p>
          <a:p>
            <a:endParaRPr lang="en-US" sz="3200" dirty="0"/>
          </a:p>
        </p:txBody>
      </p:sp>
      <p:pic>
        <p:nvPicPr>
          <p:cNvPr id="2" name="Picture 1" descr="Writing tables ai Sheet3.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6300" y="635000"/>
            <a:ext cx="4846211" cy="6223000"/>
          </a:xfrm>
          <a:prstGeom prst="rect">
            <a:avLst/>
          </a:prstGeom>
        </p:spPr>
      </p:pic>
    </p:spTree>
    <p:extLst>
      <p:ext uri="{BB962C8B-B14F-4D97-AF65-F5344CB8AC3E}">
        <p14:creationId xmlns:p14="http://schemas.microsoft.com/office/powerpoint/2010/main" val="310642276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pic>
        <p:nvPicPr>
          <p:cNvPr id="5" name="Picture 4" descr="Garden and Grow Assessment Observation Tool v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6300" y="977900"/>
            <a:ext cx="4846211" cy="5880100"/>
          </a:xfrm>
          <a:prstGeom prst="rect">
            <a:avLst/>
          </a:prstGeom>
        </p:spPr>
      </p:pic>
      <p:sp>
        <p:nvSpPr>
          <p:cNvPr id="6" name="TextBox 5"/>
          <p:cNvSpPr txBox="1"/>
          <p:nvPr/>
        </p:nvSpPr>
        <p:spPr>
          <a:xfrm>
            <a:off x="501776" y="270014"/>
            <a:ext cx="8118454" cy="523220"/>
          </a:xfrm>
          <a:prstGeom prst="rect">
            <a:avLst/>
          </a:prstGeom>
          <a:noFill/>
        </p:spPr>
        <p:txBody>
          <a:bodyPr wrap="none" rtlCol="0">
            <a:spAutoFit/>
          </a:bodyPr>
          <a:lstStyle/>
          <a:p>
            <a:r>
              <a:rPr lang="en-US" sz="2800" dirty="0" smtClean="0"/>
              <a:t>Using finer grained measures in a community program</a:t>
            </a:r>
            <a:endParaRPr lang="en-US" sz="2800" dirty="0"/>
          </a:p>
        </p:txBody>
      </p:sp>
    </p:spTree>
    <p:extLst>
      <p:ext uri="{BB962C8B-B14F-4D97-AF65-F5344CB8AC3E}">
        <p14:creationId xmlns:p14="http://schemas.microsoft.com/office/powerpoint/2010/main" val="149029801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pic>
        <p:nvPicPr>
          <p:cNvPr id="6" name="Picture 5" descr="G + G marked assessmen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5300" y="1041400"/>
            <a:ext cx="5613400" cy="5600700"/>
          </a:xfrm>
          <a:prstGeom prst="rect">
            <a:avLst/>
          </a:prstGeom>
        </p:spPr>
      </p:pic>
      <p:sp>
        <p:nvSpPr>
          <p:cNvPr id="7" name="TextBox 6"/>
          <p:cNvSpPr txBox="1"/>
          <p:nvPr/>
        </p:nvSpPr>
        <p:spPr>
          <a:xfrm>
            <a:off x="532521" y="87293"/>
            <a:ext cx="8118454" cy="954107"/>
          </a:xfrm>
          <a:prstGeom prst="rect">
            <a:avLst/>
          </a:prstGeom>
          <a:noFill/>
        </p:spPr>
        <p:txBody>
          <a:bodyPr wrap="none" rtlCol="0">
            <a:spAutoFit/>
          </a:bodyPr>
          <a:lstStyle/>
          <a:p>
            <a:r>
              <a:rPr lang="en-US" sz="2800" dirty="0"/>
              <a:t>Using finer grained measures in a community program</a:t>
            </a:r>
          </a:p>
          <a:p>
            <a:endParaRPr lang="en-US" sz="2800" dirty="0"/>
          </a:p>
        </p:txBody>
      </p:sp>
    </p:spTree>
    <p:extLst>
      <p:ext uri="{BB962C8B-B14F-4D97-AF65-F5344CB8AC3E}">
        <p14:creationId xmlns:p14="http://schemas.microsoft.com/office/powerpoint/2010/main" val="126411913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a:t>
            </a:r>
            <a:r>
              <a:rPr lang="en-US" dirty="0" smtClean="0"/>
              <a:t>xploring </a:t>
            </a:r>
            <a:r>
              <a:rPr lang="en-US" dirty="0"/>
              <a:t>finer grained </a:t>
            </a:r>
            <a:r>
              <a:rPr lang="en-US" dirty="0" smtClean="0"/>
              <a:t>measures in a workplace program</a:t>
            </a:r>
            <a:endParaRPr lang="en-US" dirty="0"/>
          </a:p>
        </p:txBody>
      </p:sp>
      <p:pic>
        <p:nvPicPr>
          <p:cNvPr id="5" name="Content Placeholder 4" descr="Finer Gradations of Assessment Project assessment example.pdf"/>
          <p:cNvPicPr>
            <a:picLocks noGrp="1" noChangeAspect="1"/>
          </p:cNvPicPr>
          <p:nvPr>
            <p:ph idx="1"/>
          </p:nvPr>
        </p:nvPicPr>
        <p:blipFill>
          <a:blip r:embed="rId3">
            <a:extLst>
              <a:ext uri="{28A0092B-C50C-407E-A947-70E740481C1C}">
                <a14:useLocalDpi xmlns:a14="http://schemas.microsoft.com/office/drawing/2010/main" val="0"/>
              </a:ext>
            </a:extLst>
          </a:blip>
          <a:srcRect t="11087" b="11087"/>
          <a:stretch>
            <a:fillRect/>
          </a:stretch>
        </p:blipFill>
        <p:spPr/>
      </p:pic>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95873146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endParaRPr lang="en-US"/>
          </a:p>
        </p:txBody>
      </p:sp>
      <p:pic>
        <p:nvPicPr>
          <p:cNvPr id="4" name="Picture 3" descr="3 Sheet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500"/>
            <a:ext cx="9144000" cy="6461615"/>
          </a:xfrm>
          <a:prstGeom prst="rect">
            <a:avLst/>
          </a:prstGeom>
        </p:spPr>
      </p:pic>
    </p:spTree>
    <p:extLst>
      <p:ext uri="{BB962C8B-B14F-4D97-AF65-F5344CB8AC3E}">
        <p14:creationId xmlns:p14="http://schemas.microsoft.com/office/powerpoint/2010/main" val="55254733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pic>
        <p:nvPicPr>
          <p:cNvPr id="5" name="Picture 4" descr="3 Sheet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500"/>
            <a:ext cx="9144000" cy="6461615"/>
          </a:xfrm>
          <a:prstGeom prst="rect">
            <a:avLst/>
          </a:prstGeom>
        </p:spPr>
      </p:pic>
    </p:spTree>
    <p:extLst>
      <p:ext uri="{BB962C8B-B14F-4D97-AF65-F5344CB8AC3E}">
        <p14:creationId xmlns:p14="http://schemas.microsoft.com/office/powerpoint/2010/main" val="127003293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Comments?</a:t>
            </a:r>
          </a:p>
          <a:p>
            <a:r>
              <a:rPr lang="en-US" dirty="0" smtClean="0"/>
              <a:t>Critique?</a:t>
            </a:r>
          </a:p>
          <a:p>
            <a:r>
              <a:rPr lang="en-US" dirty="0" smtClean="0"/>
              <a:t>Could this approach be applied or </a:t>
            </a:r>
            <a:r>
              <a:rPr lang="en-US" dirty="0" err="1" smtClean="0"/>
              <a:t>trialled</a:t>
            </a:r>
            <a:r>
              <a:rPr lang="en-US" dirty="0" smtClean="0"/>
              <a:t> in your program?</a:t>
            </a:r>
          </a:p>
          <a:p>
            <a:endParaRPr lang="en-US" dirty="0"/>
          </a:p>
          <a:p>
            <a:r>
              <a:rPr lang="en-US" dirty="0" smtClean="0"/>
              <a:t>Trial project</a:t>
            </a:r>
          </a:p>
          <a:p>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1626104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Finer Grained </a:t>
            </a:r>
            <a:r>
              <a:rPr lang="en-US" dirty="0" smtClean="0"/>
              <a:t>Assessment Approach </a:t>
            </a:r>
            <a:r>
              <a:rPr lang="en-US" dirty="0"/>
              <a:t>for Literacy Learners</a:t>
            </a:r>
          </a:p>
        </p:txBody>
      </p:sp>
      <p:sp>
        <p:nvSpPr>
          <p:cNvPr id="3" name="Content Placeholder 2"/>
          <p:cNvSpPr>
            <a:spLocks noGrp="1"/>
          </p:cNvSpPr>
          <p:nvPr>
            <p:ph idx="1"/>
          </p:nvPr>
        </p:nvSpPr>
        <p:spPr/>
        <p:txBody>
          <a:bodyPr/>
          <a:lstStyle/>
          <a:p>
            <a:r>
              <a:rPr lang="en-US" dirty="0" smtClean="0"/>
              <a:t>Contact </a:t>
            </a:r>
          </a:p>
          <a:p>
            <a:pPr marL="400050" lvl="1" indent="0">
              <a:buNone/>
            </a:pPr>
            <a:r>
              <a:rPr lang="en-US" dirty="0" smtClean="0"/>
              <a:t>Jennifer Dunbabin</a:t>
            </a:r>
          </a:p>
          <a:p>
            <a:pPr marL="400050" lvl="1" indent="0">
              <a:buNone/>
            </a:pPr>
            <a:r>
              <a:rPr lang="en-US" dirty="0">
                <a:hlinkClick r:id="rId2"/>
              </a:rPr>
              <a:t>jennifer.dunbabin@</a:t>
            </a:r>
            <a:r>
              <a:rPr lang="en-US" dirty="0" smtClean="0">
                <a:hlinkClick r:id="rId2"/>
              </a:rPr>
              <a:t>skills.tas.gov.au</a:t>
            </a:r>
            <a:endParaRPr lang="en-US" dirty="0" smtClean="0"/>
          </a:p>
          <a:p>
            <a:pPr marL="400050" lvl="1" indent="0">
              <a:buNone/>
            </a:pPr>
            <a:r>
              <a:rPr lang="en-US" dirty="0"/>
              <a:t>Michael Christie </a:t>
            </a:r>
            <a:r>
              <a:rPr lang="en-US" dirty="0">
                <a:hlinkClick r:id="rId3"/>
              </a:rPr>
              <a:t>michael.christie@education.tas.gov.au.au</a:t>
            </a:r>
            <a:endParaRPr lang="en-US" dirty="0"/>
          </a:p>
          <a:p>
            <a:pPr marL="400050" lvl="1" indent="0">
              <a:buNone/>
            </a:pPr>
            <a:endParaRPr lang="en-US" dirty="0" smtClean="0"/>
          </a:p>
          <a:p>
            <a:r>
              <a:rPr lang="en-US" dirty="0" smtClean="0"/>
              <a:t>Further information</a:t>
            </a:r>
            <a:endParaRPr lang="en-US" dirty="0"/>
          </a:p>
        </p:txBody>
      </p:sp>
      <p:sp>
        <p:nvSpPr>
          <p:cNvPr id="4" name="Footer Placeholder 3"/>
          <p:cNvSpPr>
            <a:spLocks noGrp="1"/>
          </p:cNvSpPr>
          <p:nvPr>
            <p:ph type="ftr" sz="quarter" idx="11"/>
          </p:nvPr>
        </p:nvSpPr>
        <p:spPr/>
        <p:txBody>
          <a:bodyPr/>
          <a:lstStyle/>
          <a:p>
            <a:endParaRPr lang="en-US" dirty="0"/>
          </a:p>
        </p:txBody>
      </p:sp>
      <p:pic>
        <p:nvPicPr>
          <p:cNvPr id="5" name="Picture 4"/>
          <p:cNvPicPr>
            <a:picLocks noChangeAspect="1"/>
          </p:cNvPicPr>
          <p:nvPr/>
        </p:nvPicPr>
        <p:blipFill>
          <a:blip r:embed="rId4"/>
          <a:stretch>
            <a:fillRect/>
          </a:stretch>
        </p:blipFill>
        <p:spPr>
          <a:xfrm>
            <a:off x="308948" y="5781675"/>
            <a:ext cx="5118100" cy="939800"/>
          </a:xfrm>
          <a:prstGeom prst="rect">
            <a:avLst/>
          </a:prstGeom>
        </p:spPr>
      </p:pic>
    </p:spTree>
    <p:extLst>
      <p:ext uri="{BB962C8B-B14F-4D97-AF65-F5344CB8AC3E}">
        <p14:creationId xmlns:p14="http://schemas.microsoft.com/office/powerpoint/2010/main" val="374105700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of session</a:t>
            </a:r>
            <a:endParaRPr lang="en-US" dirty="0"/>
          </a:p>
        </p:txBody>
      </p:sp>
      <p:sp>
        <p:nvSpPr>
          <p:cNvPr id="3" name="Content Placeholder 2"/>
          <p:cNvSpPr>
            <a:spLocks noGrp="1"/>
          </p:cNvSpPr>
          <p:nvPr>
            <p:ph idx="1"/>
          </p:nvPr>
        </p:nvSpPr>
        <p:spPr/>
        <p:txBody>
          <a:bodyPr>
            <a:normAutofit/>
          </a:bodyPr>
          <a:lstStyle/>
          <a:p>
            <a:r>
              <a:rPr lang="en-US" dirty="0" smtClean="0"/>
              <a:t>Tasmanian Adult Literacy Action Plan 2010-15</a:t>
            </a:r>
          </a:p>
          <a:p>
            <a:r>
              <a:rPr lang="en-US" dirty="0" smtClean="0"/>
              <a:t>Measuring and Reporting </a:t>
            </a:r>
            <a:r>
              <a:rPr lang="en-US" dirty="0"/>
              <a:t>L</a:t>
            </a:r>
            <a:r>
              <a:rPr lang="en-US" dirty="0" smtClean="0"/>
              <a:t>earner </a:t>
            </a:r>
            <a:r>
              <a:rPr lang="en-US" dirty="0"/>
              <a:t>P</a:t>
            </a:r>
            <a:r>
              <a:rPr lang="en-US" dirty="0" smtClean="0"/>
              <a:t>rogress</a:t>
            </a:r>
          </a:p>
          <a:p>
            <a:r>
              <a:rPr lang="en-US" dirty="0" smtClean="0"/>
              <a:t>Australian Core Skills Framework (ACSF)</a:t>
            </a:r>
          </a:p>
          <a:p>
            <a:r>
              <a:rPr lang="en-US" dirty="0" smtClean="0"/>
              <a:t>ACSF finer grained options</a:t>
            </a:r>
          </a:p>
          <a:p>
            <a:r>
              <a:rPr lang="en-US" dirty="0"/>
              <a:t>E</a:t>
            </a:r>
            <a:r>
              <a:rPr lang="en-US" dirty="0" smtClean="0"/>
              <a:t>xploring finer grained options: 2 projects</a:t>
            </a:r>
          </a:p>
          <a:p>
            <a:r>
              <a:rPr lang="en-US" dirty="0" smtClean="0"/>
              <a:t>Next steps</a:t>
            </a:r>
          </a:p>
          <a:p>
            <a:endParaRPr lang="en-US" dirty="0" smtClean="0"/>
          </a:p>
          <a:p>
            <a:endParaRPr lang="en-US" dirty="0" smtClean="0"/>
          </a:p>
          <a:p>
            <a:pPr lvl="1"/>
            <a:endParaRPr lang="en-US" dirty="0" smtClean="0"/>
          </a:p>
          <a:p>
            <a:pPr lvl="1"/>
            <a:endParaRPr lang="en-US" dirty="0"/>
          </a:p>
        </p:txBody>
      </p:sp>
      <p:sp>
        <p:nvSpPr>
          <p:cNvPr id="4" name="Footer Placeholder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96430161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Tasmanian Adult Literacy Action Plan 2010-15</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smtClean="0"/>
              <a:t>Tasmania state government funded plan</a:t>
            </a:r>
          </a:p>
          <a:p>
            <a:r>
              <a:rPr lang="en-US" dirty="0" smtClean="0"/>
              <a:t>3 strategies</a:t>
            </a:r>
          </a:p>
          <a:p>
            <a:pPr lvl="1"/>
            <a:r>
              <a:rPr lang="en-US" dirty="0" smtClean="0"/>
              <a:t>Informal community and workplace network of adult literacy support—26TEN + Skills Tasmania + LINC Tasmania</a:t>
            </a:r>
          </a:p>
          <a:p>
            <a:pPr lvl="1"/>
            <a:r>
              <a:rPr lang="en-US" dirty="0" smtClean="0"/>
              <a:t>State wide literacy coordinator network supported by trained volunteers—LINC Tasmania</a:t>
            </a:r>
          </a:p>
          <a:p>
            <a:pPr lvl="1"/>
            <a:r>
              <a:rPr lang="en-US" dirty="0"/>
              <a:t>K</a:t>
            </a:r>
            <a:r>
              <a:rPr lang="en-US" dirty="0" smtClean="0"/>
              <a:t>ey indicators to measure improvements in adult literacy support and outcomes—Skills Tasmania + LICN Tasmania</a:t>
            </a:r>
          </a:p>
          <a:p>
            <a:pPr marL="0" indent="0">
              <a:buNone/>
            </a:pPr>
            <a:endParaRPr lang="en-US" dirty="0" smtClean="0"/>
          </a:p>
          <a:p>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07726327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Tasmanian Adult Literacy Action Plan 2010-15</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pPr lvl="1">
              <a:buFont typeface="Arial"/>
              <a:buChar char="•"/>
            </a:pPr>
            <a:r>
              <a:rPr lang="en-US" dirty="0" smtClean="0"/>
              <a:t>26TEN-Skills Tasmania Community </a:t>
            </a:r>
            <a:r>
              <a:rPr lang="en-US" dirty="0"/>
              <a:t>and Workplace literacy </a:t>
            </a:r>
            <a:r>
              <a:rPr lang="en-US" dirty="0" smtClean="0"/>
              <a:t>programs</a:t>
            </a:r>
          </a:p>
          <a:p>
            <a:pPr lvl="2"/>
            <a:r>
              <a:rPr lang="en-US" dirty="0" smtClean="0"/>
              <a:t>Grants programs-external </a:t>
            </a:r>
          </a:p>
          <a:p>
            <a:pPr lvl="1">
              <a:buFont typeface="Arial"/>
              <a:buChar char="•"/>
            </a:pPr>
            <a:r>
              <a:rPr lang="en-US" dirty="0" smtClean="0"/>
              <a:t>LINC Tasmania Community programs</a:t>
            </a:r>
          </a:p>
          <a:p>
            <a:pPr lvl="2"/>
            <a:r>
              <a:rPr lang="en-US" dirty="0"/>
              <a:t>O</a:t>
            </a:r>
            <a:r>
              <a:rPr lang="en-US" dirty="0" smtClean="0"/>
              <a:t>ne-to-one volunteer tutoring</a:t>
            </a:r>
          </a:p>
          <a:p>
            <a:pPr lvl="2"/>
            <a:r>
              <a:rPr lang="en-US" dirty="0" smtClean="0"/>
              <a:t>Small group literacy support</a:t>
            </a:r>
          </a:p>
          <a:p>
            <a:pPr lvl="2"/>
            <a:r>
              <a:rPr lang="en-US" dirty="0" smtClean="0"/>
              <a:t>Community grants program-internal</a:t>
            </a:r>
          </a:p>
          <a:p>
            <a:pPr lvl="1">
              <a:buFont typeface="Arial"/>
              <a:buChar char="•"/>
            </a:pPr>
            <a:r>
              <a:rPr lang="en-US" dirty="0" smtClean="0"/>
              <a:t>Action Plan key indicators</a:t>
            </a:r>
          </a:p>
          <a:p>
            <a:pPr lvl="2"/>
            <a:r>
              <a:rPr lang="en-US" dirty="0"/>
              <a:t>E</a:t>
            </a:r>
            <a:r>
              <a:rPr lang="en-US" dirty="0" smtClean="0"/>
              <a:t>ducation, employment, confidence and self-esteem outcomes</a:t>
            </a:r>
          </a:p>
          <a:p>
            <a:pPr lvl="2"/>
            <a:r>
              <a:rPr lang="en-US" dirty="0" smtClean="0"/>
              <a:t>ACSF core skills improvement—rise one level in one indicator </a:t>
            </a:r>
            <a:endParaRPr lang="en-US" dirty="0"/>
          </a:p>
          <a:p>
            <a:pPr lvl="1">
              <a:buFont typeface="Arial"/>
              <a:buChar char="•"/>
            </a:pPr>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15161183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814" y="240255"/>
            <a:ext cx="8229600" cy="1359946"/>
          </a:xfrm>
        </p:spPr>
        <p:txBody>
          <a:bodyPr>
            <a:normAutofit fontScale="90000"/>
          </a:bodyPr>
          <a:lstStyle/>
          <a:p>
            <a:r>
              <a:rPr lang="en-US" dirty="0" smtClean="0"/>
              <a:t>Measuring and Reporting </a:t>
            </a:r>
            <a:br>
              <a:rPr lang="en-US" dirty="0" smtClean="0"/>
            </a:br>
            <a:r>
              <a:rPr lang="en-US" dirty="0" smtClean="0"/>
              <a:t>Learner </a:t>
            </a:r>
            <a:r>
              <a:rPr lang="en-US" dirty="0"/>
              <a:t>P</a:t>
            </a:r>
            <a:r>
              <a:rPr lang="en-US" dirty="0" smtClean="0"/>
              <a:t>rogress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Grants programs—workplace and community</a:t>
            </a:r>
          </a:p>
          <a:p>
            <a:pPr lvl="1">
              <a:buFont typeface="Arial"/>
              <a:buChar char="•"/>
            </a:pPr>
            <a:r>
              <a:rPr lang="en-US" dirty="0" smtClean="0"/>
              <a:t>Range of projects: many target specific skills, 1 to 2 weeks duration, short time spent in learning activity</a:t>
            </a:r>
          </a:p>
          <a:p>
            <a:pPr lvl="1">
              <a:buFont typeface="Arial"/>
              <a:buChar char="•"/>
            </a:pPr>
            <a:r>
              <a:rPr lang="en-US" dirty="0" smtClean="0"/>
              <a:t>Difficult to perform pre- and post-assessments</a:t>
            </a:r>
          </a:p>
          <a:p>
            <a:pPr lvl="1">
              <a:buFont typeface="Arial"/>
              <a:buChar char="•"/>
            </a:pPr>
            <a:r>
              <a:rPr lang="en-US" dirty="0" smtClean="0"/>
              <a:t>Literacy skills embedded in community programs</a:t>
            </a:r>
          </a:p>
          <a:p>
            <a:r>
              <a:rPr lang="en-US" dirty="0"/>
              <a:t>O</a:t>
            </a:r>
            <a:r>
              <a:rPr lang="en-US" dirty="0" smtClean="0"/>
              <a:t>ne-to-one tutoring and small group programs</a:t>
            </a:r>
          </a:p>
          <a:p>
            <a:pPr lvl="1">
              <a:buFont typeface="Arial"/>
              <a:buChar char="•"/>
            </a:pPr>
            <a:r>
              <a:rPr lang="en-US" dirty="0" smtClean="0"/>
              <a:t>Can be long term (up to 3 years) but 1 to 2 hours p/week. </a:t>
            </a:r>
          </a:p>
          <a:p>
            <a:pPr lvl="1">
              <a:buFont typeface="Arial"/>
              <a:buChar char="•"/>
            </a:pPr>
            <a:r>
              <a:rPr lang="en-US" dirty="0" smtClean="0"/>
              <a:t>Focus on building Learning skills and learner identity for low skilled learners</a:t>
            </a:r>
          </a:p>
          <a:p>
            <a:pPr lvl="1">
              <a:buFont typeface="Arial"/>
              <a:buChar char="•"/>
            </a:pPr>
            <a:r>
              <a:rPr lang="en-US" dirty="0" smtClean="0"/>
              <a:t>High proportion are pre-level 1 or level 1 in one or more Core Skills. These are generally hardest + slowest to make skill improvements</a:t>
            </a:r>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403931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Measuring </a:t>
            </a:r>
            <a:r>
              <a:rPr lang="en-US" dirty="0"/>
              <a:t>and Reporting </a:t>
            </a:r>
            <a:br>
              <a:rPr lang="en-US" dirty="0"/>
            </a:br>
            <a:r>
              <a:rPr lang="en-US" dirty="0" smtClean="0"/>
              <a:t>Learner Progress</a:t>
            </a:r>
            <a:r>
              <a:rPr lang="en-US" dirty="0"/>
              <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3 purposes—who and what is the assessment for?</a:t>
            </a:r>
          </a:p>
          <a:p>
            <a:pPr marL="514350" indent="-514350">
              <a:buFont typeface="+mj-lt"/>
              <a:buAutoNum type="arabicPeriod"/>
            </a:pPr>
            <a:r>
              <a:rPr lang="en-US" dirty="0" smtClean="0"/>
              <a:t>To provide feedback to and for the learner </a:t>
            </a:r>
            <a:r>
              <a:rPr lang="en-US" dirty="0"/>
              <a:t>(</a:t>
            </a:r>
            <a:r>
              <a:rPr lang="en-US" dirty="0" smtClean="0"/>
              <a:t>learner centred—Lifelong Learning)</a:t>
            </a:r>
          </a:p>
          <a:p>
            <a:pPr marL="514350" indent="-514350">
              <a:buFont typeface="+mj-lt"/>
              <a:buAutoNum type="arabicPeriod"/>
            </a:pPr>
            <a:r>
              <a:rPr lang="en-US" dirty="0" smtClean="0"/>
              <a:t>To hone and program teaching and learning activities (teacher-tutor centred—Improving teaching and learning)</a:t>
            </a:r>
          </a:p>
          <a:p>
            <a:pPr marL="514350" indent="-514350">
              <a:buFont typeface="+mj-lt"/>
              <a:buAutoNum type="arabicPeriod"/>
            </a:pPr>
            <a:r>
              <a:rPr lang="en-US" dirty="0" smtClean="0"/>
              <a:t>To account for program performance </a:t>
            </a:r>
            <a:r>
              <a:rPr lang="en-US" dirty="0"/>
              <a:t>(</a:t>
            </a:r>
            <a:r>
              <a:rPr lang="en-US" dirty="0" smtClean="0"/>
              <a:t>funder-centred—Systems accountability and reporting)</a:t>
            </a:r>
          </a:p>
          <a:p>
            <a:endParaRPr lang="en-US" dirty="0"/>
          </a:p>
          <a:p>
            <a:endParaRPr lang="en-US" dirty="0" smtClean="0"/>
          </a:p>
          <a:p>
            <a:pPr marL="0" indent="0">
              <a:buNone/>
            </a:pPr>
            <a:r>
              <a:rPr lang="en-US" dirty="0" smtClean="0"/>
              <a:t>Activity</a:t>
            </a:r>
          </a:p>
          <a:p>
            <a:r>
              <a:rPr lang="en-US" dirty="0" smtClean="0"/>
              <a:t>What sorts of learner progress do you see in your program?</a:t>
            </a:r>
          </a:p>
          <a:p>
            <a:r>
              <a:rPr lang="en-US" dirty="0" smtClean="0"/>
              <a:t>How do you measure this progress?</a:t>
            </a:r>
          </a:p>
          <a:p>
            <a:r>
              <a:rPr lang="en-US" dirty="0"/>
              <a:t>What evidence do you use to demonstrate this progress</a:t>
            </a:r>
            <a:r>
              <a:rPr lang="en-US" dirty="0" smtClean="0"/>
              <a:t>?</a:t>
            </a:r>
          </a:p>
          <a:p>
            <a:r>
              <a:rPr lang="en-US" dirty="0" smtClean="0"/>
              <a:t>Who is this measurement for?</a:t>
            </a:r>
          </a:p>
          <a:p>
            <a:endParaRPr lang="en-US" dirty="0" smtClean="0"/>
          </a:p>
          <a:p>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2328297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pic>
        <p:nvPicPr>
          <p:cNvPr id="6" name="Picture 5" descr="This diagram shows an overview of the ASCF. The five core skills are listed on the left of the diagram, and the right of the diagram lists the performance variables (support, context, text complexity, and task complexity), performance descriptors (indicators, focus areas, performance features, and sample activities) and the domains of communication (personal and community, workplace and employment, and education and training)."/>
          <p:cNvPicPr/>
          <p:nvPr/>
        </p:nvPicPr>
        <p:blipFill>
          <a:blip r:embed="rId3">
            <a:extLst>
              <a:ext uri="{28A0092B-C50C-407E-A947-70E740481C1C}">
                <a14:useLocalDpi xmlns:a14="http://schemas.microsoft.com/office/drawing/2010/main" val="0"/>
              </a:ext>
            </a:extLst>
          </a:blip>
          <a:srcRect/>
          <a:stretch>
            <a:fillRect/>
          </a:stretch>
        </p:blipFill>
        <p:spPr bwMode="auto">
          <a:xfrm>
            <a:off x="1397000" y="1911350"/>
            <a:ext cx="6350000" cy="3035300"/>
          </a:xfrm>
          <a:prstGeom prst="rect">
            <a:avLst/>
          </a:prstGeom>
          <a:noFill/>
          <a:ln>
            <a:noFill/>
          </a:ln>
        </p:spPr>
      </p:pic>
      <p:sp>
        <p:nvSpPr>
          <p:cNvPr id="7" name="TextBox 6"/>
          <p:cNvSpPr txBox="1"/>
          <p:nvPr/>
        </p:nvSpPr>
        <p:spPr>
          <a:xfrm>
            <a:off x="4136469" y="5491548"/>
            <a:ext cx="1445115" cy="369332"/>
          </a:xfrm>
          <a:prstGeom prst="rect">
            <a:avLst/>
          </a:prstGeom>
          <a:noFill/>
        </p:spPr>
        <p:txBody>
          <a:bodyPr wrap="none" rtlCol="0">
            <a:spAutoFit/>
          </a:bodyPr>
          <a:lstStyle/>
          <a:p>
            <a:r>
              <a:rPr lang="en-US" dirty="0" smtClean="0"/>
              <a:t>Page 10 ACSF</a:t>
            </a:r>
            <a:endParaRPr lang="en-US" dirty="0"/>
          </a:p>
        </p:txBody>
      </p:sp>
      <p:sp>
        <p:nvSpPr>
          <p:cNvPr id="8" name="TextBox 7"/>
          <p:cNvSpPr txBox="1"/>
          <p:nvPr/>
        </p:nvSpPr>
        <p:spPr>
          <a:xfrm>
            <a:off x="1339509" y="368595"/>
            <a:ext cx="7021724" cy="1323439"/>
          </a:xfrm>
          <a:prstGeom prst="rect">
            <a:avLst/>
          </a:prstGeom>
          <a:noFill/>
        </p:spPr>
        <p:txBody>
          <a:bodyPr wrap="none" rtlCol="0">
            <a:spAutoFit/>
          </a:bodyPr>
          <a:lstStyle/>
          <a:p>
            <a:r>
              <a:rPr lang="en-US" sz="4000" dirty="0" smtClean="0"/>
              <a:t>Australian Core Skills Framework</a:t>
            </a:r>
          </a:p>
          <a:p>
            <a:pPr algn="ctr"/>
            <a:r>
              <a:rPr lang="en-US" sz="4000" dirty="0" smtClean="0"/>
              <a:t>					Overview</a:t>
            </a:r>
            <a:endParaRPr lang="en-US" sz="4000" dirty="0"/>
          </a:p>
        </p:txBody>
      </p:sp>
    </p:spTree>
    <p:extLst>
      <p:ext uri="{BB962C8B-B14F-4D97-AF65-F5344CB8AC3E}">
        <p14:creationId xmlns:p14="http://schemas.microsoft.com/office/powerpoint/2010/main" val="79494831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Australian Core Skills Framework</a:t>
            </a:r>
            <a:br>
              <a:rPr lang="en-US" dirty="0"/>
            </a:b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 framework for:</a:t>
            </a:r>
          </a:p>
          <a:p>
            <a:pPr lvl="1"/>
            <a:r>
              <a:rPr lang="en-US" dirty="0" smtClean="0"/>
              <a:t>Assessment</a:t>
            </a:r>
          </a:p>
          <a:p>
            <a:pPr lvl="1"/>
            <a:r>
              <a:rPr lang="en-US" dirty="0" smtClean="0"/>
              <a:t>Programming learning activities</a:t>
            </a:r>
          </a:p>
          <a:p>
            <a:pPr lvl="1"/>
            <a:r>
              <a:rPr lang="en-US" dirty="0" smtClean="0"/>
              <a:t>Mapping training programs to benchmarked skills levels</a:t>
            </a:r>
          </a:p>
          <a:p>
            <a:pPr lvl="1"/>
            <a:r>
              <a:rPr lang="en-US" dirty="0" smtClean="0"/>
              <a:t>A training package (</a:t>
            </a:r>
            <a:r>
              <a:rPr lang="en-US" dirty="0"/>
              <a:t>F</a:t>
            </a:r>
            <a:r>
              <a:rPr lang="en-US" dirty="0" smtClean="0"/>
              <a:t>oundation Skills)</a:t>
            </a:r>
          </a:p>
          <a:p>
            <a:endParaRPr lang="en-US" dirty="0"/>
          </a:p>
          <a:p>
            <a:r>
              <a:rPr lang="en-US" dirty="0" smtClean="0"/>
              <a:t>Doesn’t come with instructions on how to use as an assessment tool</a:t>
            </a:r>
          </a:p>
          <a:p>
            <a:pPr marL="0" indent="0">
              <a:buNone/>
            </a:pPr>
            <a:endParaRPr lang="en-US" dirty="0" smtClean="0"/>
          </a:p>
          <a:p>
            <a:r>
              <a:rPr lang="en-US" dirty="0" smtClean="0"/>
              <a:t>Activity</a:t>
            </a:r>
          </a:p>
          <a:p>
            <a:pPr lvl="1">
              <a:buFont typeface="Arial"/>
              <a:buChar char="•"/>
            </a:pPr>
            <a:r>
              <a:rPr lang="en-US" dirty="0" smtClean="0"/>
              <a:t>Do you use the ACSF? </a:t>
            </a:r>
          </a:p>
          <a:p>
            <a:pPr lvl="1">
              <a:buFont typeface="Arial"/>
              <a:buChar char="•"/>
            </a:pPr>
            <a:r>
              <a:rPr lang="en-US" dirty="0"/>
              <a:t>H</a:t>
            </a:r>
            <a:r>
              <a:rPr lang="en-US" dirty="0" smtClean="0"/>
              <a:t>ow do you use it? </a:t>
            </a:r>
          </a:p>
          <a:p>
            <a:endParaRPr lang="en-US" dirty="0" smtClean="0"/>
          </a:p>
          <a:p>
            <a:pPr lvl="1"/>
            <a:endParaRPr lang="en-US" dirty="0" smtClean="0"/>
          </a:p>
          <a:p>
            <a:pPr lvl="1"/>
            <a:endParaRPr lang="en-US" dirty="0" smtClean="0"/>
          </a:p>
          <a:p>
            <a:pPr lvl="1"/>
            <a:endParaRPr lang="en-US" dirty="0" smtClean="0"/>
          </a:p>
          <a:p>
            <a:pPr lvl="7"/>
            <a:endParaRPr lang="en-US" dirty="0" smtClean="0"/>
          </a:p>
          <a:p>
            <a:pPr lvl="1"/>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83025775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Australian Core Skills Framework</a:t>
            </a:r>
            <a:br>
              <a:rPr lang="en-US" dirty="0"/>
            </a:br>
            <a:endParaRPr lang="en-US" dirty="0"/>
          </a:p>
        </p:txBody>
      </p:sp>
      <p:sp>
        <p:nvSpPr>
          <p:cNvPr id="3" name="Content Placeholder 2"/>
          <p:cNvSpPr>
            <a:spLocks noGrp="1"/>
          </p:cNvSpPr>
          <p:nvPr>
            <p:ph idx="1"/>
          </p:nvPr>
        </p:nvSpPr>
        <p:spPr/>
        <p:txBody>
          <a:bodyPr>
            <a:normAutofit fontScale="77500" lnSpcReduction="20000"/>
          </a:bodyPr>
          <a:lstStyle/>
          <a:p>
            <a:r>
              <a:rPr lang="en-US" dirty="0"/>
              <a:t>What constitutes progress? </a:t>
            </a:r>
          </a:p>
          <a:p>
            <a:pPr marL="0" indent="0">
              <a:buNone/>
            </a:pPr>
            <a:endParaRPr lang="en-US" dirty="0"/>
          </a:p>
          <a:p>
            <a:r>
              <a:rPr lang="en-US" dirty="0"/>
              <a:t>Movement </a:t>
            </a:r>
            <a:r>
              <a:rPr lang="en-US" dirty="0" smtClean="0"/>
              <a:t>between finer grained measures?</a:t>
            </a:r>
          </a:p>
          <a:p>
            <a:endParaRPr lang="en-US" dirty="0" smtClean="0"/>
          </a:p>
          <a:p>
            <a:r>
              <a:rPr lang="en-US" dirty="0">
                <a:solidFill>
                  <a:srgbClr val="000000"/>
                </a:solidFill>
                <a:latin typeface="Lucida Grande"/>
                <a:ea typeface="Lucida Grande"/>
                <a:cs typeface="Lucida Grande"/>
              </a:rPr>
              <a:t>Provide evidence of gain </a:t>
            </a:r>
          </a:p>
          <a:p>
            <a:pPr lvl="1">
              <a:buFont typeface="Arial"/>
              <a:buChar char="•"/>
            </a:pPr>
            <a:r>
              <a:rPr lang="en-US" dirty="0">
                <a:solidFill>
                  <a:srgbClr val="000000"/>
                </a:solidFill>
                <a:latin typeface="Lucida Grande"/>
                <a:ea typeface="Lucida Grande"/>
                <a:cs typeface="Lucida Grande"/>
              </a:rPr>
              <a:t>against a core skill </a:t>
            </a:r>
          </a:p>
          <a:p>
            <a:pPr lvl="1">
              <a:buFont typeface="Arial"/>
              <a:buChar char="•"/>
            </a:pPr>
            <a:r>
              <a:rPr lang="en-US" dirty="0">
                <a:solidFill>
                  <a:srgbClr val="000000"/>
                </a:solidFill>
                <a:latin typeface="Lucida Grande"/>
                <a:ea typeface="Lucida Grande"/>
                <a:cs typeface="Lucida Grande"/>
              </a:rPr>
              <a:t>against one indicator in a core skill</a:t>
            </a:r>
          </a:p>
          <a:p>
            <a:pPr lvl="1">
              <a:buFont typeface="Arial"/>
              <a:buChar char="•"/>
            </a:pPr>
            <a:r>
              <a:rPr lang="en-US" dirty="0">
                <a:solidFill>
                  <a:srgbClr val="000000"/>
                </a:solidFill>
                <a:latin typeface="Lucida Grande"/>
                <a:ea typeface="Lucida Grande"/>
                <a:cs typeface="Lucida Grande"/>
              </a:rPr>
              <a:t>against a predominant focus area/s for a core skill</a:t>
            </a:r>
          </a:p>
          <a:p>
            <a:pPr lvl="1">
              <a:buFont typeface="Arial"/>
              <a:buChar char="•"/>
            </a:pPr>
            <a:r>
              <a:rPr lang="en-US" dirty="0">
                <a:solidFill>
                  <a:srgbClr val="000000"/>
                </a:solidFill>
                <a:latin typeface="Lucida Grande"/>
                <a:ea typeface="Lucida Grande"/>
                <a:cs typeface="Lucida Grande"/>
              </a:rPr>
              <a:t>in an indicator against performance features</a:t>
            </a:r>
          </a:p>
          <a:p>
            <a:pPr lvl="1">
              <a:buFont typeface="Arial"/>
              <a:buChar char="•"/>
            </a:pPr>
            <a:r>
              <a:rPr lang="en-US" dirty="0">
                <a:solidFill>
                  <a:srgbClr val="000000"/>
                </a:solidFill>
                <a:latin typeface="Lucida Grande"/>
                <a:ea typeface="Lucida Grande"/>
                <a:cs typeface="Lucida Grande"/>
              </a:rPr>
              <a:t>in a core skill using text types </a:t>
            </a:r>
          </a:p>
          <a:p>
            <a:pPr lvl="1">
              <a:buFont typeface="Arial"/>
              <a:buChar char="•"/>
            </a:pPr>
            <a:r>
              <a:rPr lang="en-US" dirty="0">
                <a:solidFill>
                  <a:srgbClr val="000000"/>
                </a:solidFill>
                <a:latin typeface="Lucida Grande"/>
                <a:ea typeface="Lucida Grande"/>
                <a:cs typeface="Lucida Grande"/>
              </a:rPr>
              <a:t>against level of support</a:t>
            </a:r>
          </a:p>
          <a:p>
            <a:pPr lvl="1">
              <a:buFont typeface="Arial"/>
              <a:buChar char="•"/>
            </a:pPr>
            <a:r>
              <a:rPr lang="en-US" dirty="0">
                <a:solidFill>
                  <a:srgbClr val="000000"/>
                </a:solidFill>
                <a:latin typeface="Lucida Grande"/>
                <a:ea typeface="Lucida Grande"/>
                <a:cs typeface="Lucida Grande"/>
              </a:rPr>
              <a:t>against domains</a:t>
            </a:r>
          </a:p>
          <a:p>
            <a:endParaRPr lang="en-US" dirty="0"/>
          </a:p>
          <a:p>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50482994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729</TotalTime>
  <Words>888</Words>
  <Application>Microsoft Macintosh PowerPoint</Application>
  <PresentationFormat>On-screen Show (4:3)</PresentationFormat>
  <Paragraphs>153</Paragraphs>
  <Slides>18</Slides>
  <Notes>17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A Finer Grained Assessment Approach for Literacy Learners</vt:lpstr>
      <vt:lpstr>Outline of session</vt:lpstr>
      <vt:lpstr>Tasmanian Adult Literacy Action Plan 2010-15 </vt:lpstr>
      <vt:lpstr>Tasmanian Adult Literacy Action Plan 2010-15 </vt:lpstr>
      <vt:lpstr>Measuring and Reporting  Learner Progress</vt:lpstr>
      <vt:lpstr> Measuring and Reporting  Learner Progress </vt:lpstr>
      <vt:lpstr>PowerPoint Presentation</vt:lpstr>
      <vt:lpstr>Australian Core Skills Framework </vt:lpstr>
      <vt:lpstr>Australian Core Skills Framework </vt:lpstr>
      <vt:lpstr>PowerPoint Presentation</vt:lpstr>
      <vt:lpstr>PowerPoint Presentation</vt:lpstr>
      <vt:lpstr>PowerPoint Presentation</vt:lpstr>
      <vt:lpstr>PowerPoint Presentation</vt:lpstr>
      <vt:lpstr>Exploring finer grained measures in a workplace program</vt:lpstr>
      <vt:lpstr>PowerPoint Presentation</vt:lpstr>
      <vt:lpstr>PowerPoint Presentation</vt:lpstr>
      <vt:lpstr>Next Steps</vt:lpstr>
      <vt:lpstr>A Finer Grained Assessment Approach for Literacy Learners</vt:lpstr>
    </vt:vector>
  </TitlesOfParts>
  <Company>University of Tasmania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Finer Grained Approach to using the Australian Core Skills Framework</dc:title>
  <dc:creator>Michael  Christie</dc:creator>
  <cp:lastModifiedBy>Michael  Christie</cp:lastModifiedBy>
  <cp:revision>45</cp:revision>
  <cp:lastPrinted>2014-05-12T05:22:08Z</cp:lastPrinted>
  <dcterms:created xsi:type="dcterms:W3CDTF">2014-05-06T10:29:22Z</dcterms:created>
  <dcterms:modified xsi:type="dcterms:W3CDTF">2014-05-13T08:51:29Z</dcterms:modified>
</cp:coreProperties>
</file>